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2" roundtripDataSignature="AMtx7mgqnnB41hBxHI/lFoUycJq3NFogj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1" name="Google Shape;1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8" name="Google Shape;14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4" name="Google Shape;15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0" name="Google Shape;16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6" name="Google Shape;16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2" name="Google Shape;17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8" name="Google Shape;17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9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24" name="Google Shape;24;p9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 extrusionOk="0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69411"/>
              </a:schemeClr>
            </a:solidFill>
            <a:ln>
              <a:noFill/>
            </a:ln>
          </p:spPr>
        </p:sp>
        <p:cxnSp>
          <p:nvCxnSpPr>
            <p:cNvPr id="25" name="Google Shape;25;p9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411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6" name="Google Shape;26;p9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411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7" name="Google Shape;27;p9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294"/>
              </a:schemeClr>
            </a:solidFill>
            <a:ln>
              <a:noFill/>
            </a:ln>
          </p:spPr>
        </p:sp>
        <p:sp>
          <p:nvSpPr>
            <p:cNvPr id="28" name="Google Shape;28;p9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9" name="Google Shape;29;p9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rgbClr val="16B0E3">
                <a:alpha val="65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9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B0E3">
                <a:alpha val="49411"/>
              </a:srgbClr>
            </a:solidFill>
            <a:ln>
              <a:noFill/>
            </a:ln>
          </p:spPr>
        </p:sp>
        <p:sp>
          <p:nvSpPr>
            <p:cNvPr id="31" name="Google Shape;31;p9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69411"/>
              </a:schemeClr>
            </a:solidFill>
            <a:ln>
              <a:noFill/>
            </a:ln>
          </p:spPr>
        </p:sp>
        <p:sp>
          <p:nvSpPr>
            <p:cNvPr id="32" name="Google Shape;32;p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0000"/>
              </a:srgbClr>
            </a:solidFill>
            <a:ln>
              <a:noFill/>
            </a:ln>
          </p:spPr>
        </p:sp>
        <p:sp>
          <p:nvSpPr>
            <p:cNvPr id="33" name="Google Shape;33;p9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rgbClr val="16B0E3">
                <a:alpha val="65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4" name="Google Shape;34;p9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9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en-US" sz="8000" b="0" i="0" u="none" strike="noStrike" cap="non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9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en-US" sz="8000" b="0" i="0" u="none" strike="noStrike" cap="non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0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8" name="Google Shape;108;p2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14" name="Google Shape;114;p21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2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2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21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en-US" sz="8000" b="0" i="0" u="none" strike="noStrike" cap="non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en-US" sz="8000" b="0" i="0" u="none" strike="noStrike" cap="non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22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23" name="Google Shape;123;p22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2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2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23"/>
          <p:cNvSpPr txBox="1">
            <a:spLocks noGrp="1"/>
          </p:cNvSpPr>
          <p:nvPr>
            <p:ph type="body" idx="1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0" name="Google Shape;130;p2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2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4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4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6" name="Google Shape;136;p2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2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2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0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sz="40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7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17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9" name="Google Shape;89;p1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8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411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" name="Google Shape;8;p8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411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9" name="Google Shape;9;p8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294"/>
              </a:schemeClr>
            </a:solidFill>
            <a:ln>
              <a:noFill/>
            </a:ln>
          </p:spPr>
        </p:sp>
        <p:sp>
          <p:nvSpPr>
            <p:cNvPr id="10" name="Google Shape;10;p8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8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rgbClr val="16B0E3">
                <a:alpha val="65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8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B0E3">
                <a:alpha val="49411"/>
              </a:srgbClr>
            </a:solidFill>
            <a:ln>
              <a:noFill/>
            </a:ln>
          </p:spPr>
        </p:sp>
        <p:sp>
          <p:nvSpPr>
            <p:cNvPr id="13" name="Google Shape;13;p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69411"/>
              </a:schemeClr>
            </a:solidFill>
            <a:ln>
              <a:noFill/>
            </a:ln>
          </p:spPr>
        </p:sp>
        <p:sp>
          <p:nvSpPr>
            <p:cNvPr id="14" name="Google Shape;14;p8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0000"/>
              </a:srgbClr>
            </a:solidFill>
            <a:ln>
              <a:noFill/>
            </a:ln>
          </p:spPr>
        </p:sp>
        <p:sp>
          <p:nvSpPr>
            <p:cNvPr id="15" name="Google Shape;15;p8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rgbClr val="16B0E3">
                <a:alpha val="654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69411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" name="Google Shape;17;p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8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Google Shape;21;p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 txBox="1">
            <a:spLocks noGrp="1"/>
          </p:cNvSpPr>
          <p:nvPr>
            <p:ph type="ctrTitle"/>
          </p:nvPr>
        </p:nvSpPr>
        <p:spPr>
          <a:xfrm>
            <a:off x="1507066" y="1578133"/>
            <a:ext cx="5382005" cy="2159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None/>
            </a:pPr>
            <a:br>
              <a:rPr lang="en-US" sz="2200"/>
            </a:br>
            <a:br>
              <a:rPr lang="en-US" sz="2200"/>
            </a:br>
            <a:br>
              <a:rPr lang="en-US" sz="2200"/>
            </a:br>
            <a:br>
              <a:rPr lang="en-US" sz="2200"/>
            </a:br>
            <a:br>
              <a:rPr lang="en-US" sz="2200"/>
            </a:br>
            <a:r>
              <a:rPr lang="en-US" sz="8000"/>
              <a:t>Psychology</a:t>
            </a:r>
            <a:br>
              <a:rPr lang="en-US" sz="4400"/>
            </a:br>
            <a:r>
              <a:rPr lang="en-US" sz="4400"/>
              <a:t>Early Perspectives</a:t>
            </a:r>
            <a:br>
              <a:rPr lang="en-US" sz="2200"/>
            </a:br>
            <a:endParaRPr sz="2200"/>
          </a:p>
        </p:txBody>
      </p:sp>
      <p:sp>
        <p:nvSpPr>
          <p:cNvPr id="144" name="Google Shape;144;p1"/>
          <p:cNvSpPr txBox="1">
            <a:spLocks noGrp="1"/>
          </p:cNvSpPr>
          <p:nvPr>
            <p:ph type="subTitle" idx="1"/>
          </p:nvPr>
        </p:nvSpPr>
        <p:spPr>
          <a:xfrm>
            <a:off x="1507067" y="4447713"/>
            <a:ext cx="4335468" cy="1102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en-US" sz="2400" dirty="0"/>
              <a:t>Student Name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en-US" sz="2400" dirty="0"/>
              <a:t>Today’s Date</a:t>
            </a:r>
            <a:endParaRPr sz="2400" dirty="0"/>
          </a:p>
        </p:txBody>
      </p:sp>
      <p:pic>
        <p:nvPicPr>
          <p:cNvPr id="145" name="Google Shape;145;p1" descr="Brain in hea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95745" y="2832539"/>
            <a:ext cx="2722891" cy="27228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681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rebuchet MS"/>
              <a:buNone/>
            </a:pPr>
            <a:r>
              <a:rPr lang="en-US" sz="3600">
                <a:solidFill>
                  <a:schemeClr val="dk2"/>
                </a:solidFill>
              </a:rPr>
              <a:t>Structuralism Theory</a:t>
            </a:r>
            <a:endParaRPr/>
          </a:p>
        </p:txBody>
      </p:sp>
      <p:sp>
        <p:nvSpPr>
          <p:cNvPr id="151" name="Google Shape;151;p2"/>
          <p:cNvSpPr txBox="1">
            <a:spLocks noGrp="1"/>
          </p:cNvSpPr>
          <p:nvPr>
            <p:ph type="body" idx="1"/>
          </p:nvPr>
        </p:nvSpPr>
        <p:spPr>
          <a:xfrm>
            <a:off x="258184" y="1441526"/>
            <a:ext cx="10273551" cy="5174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241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endParaRPr sz="2000" dirty="0">
              <a:solidFill>
                <a:schemeClr val="dk2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 dirty="0">
                <a:solidFill>
                  <a:schemeClr val="dk2"/>
                </a:solidFill>
              </a:rPr>
              <a:t>1. When did theorists first promote it?: Late 1800s.</a:t>
            </a:r>
            <a:endParaRPr dirty="0"/>
          </a:p>
          <a:p>
            <a:pPr marL="342900" lvl="0" indent="-22098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</a:pPr>
            <a:endParaRPr sz="2400" dirty="0">
              <a:solidFill>
                <a:schemeClr val="dk2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 dirty="0">
                <a:solidFill>
                  <a:schemeClr val="dk2"/>
                </a:solidFill>
              </a:rPr>
              <a:t>2. Who first promoted it?: 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endParaRPr sz="2400" dirty="0">
              <a:solidFill>
                <a:schemeClr val="dk2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 dirty="0">
                <a:solidFill>
                  <a:schemeClr val="dk2"/>
                </a:solidFill>
              </a:rPr>
              <a:t>3. Aspects of the theory in one to two sentences: 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401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rebuchet MS"/>
              <a:buNone/>
            </a:pPr>
            <a:r>
              <a:rPr lang="en-US" sz="3600">
                <a:solidFill>
                  <a:schemeClr val="dk2"/>
                </a:solidFill>
              </a:rPr>
              <a:t>Functionalism Theory</a:t>
            </a:r>
            <a:endParaRPr/>
          </a:p>
        </p:txBody>
      </p:sp>
      <p:sp>
        <p:nvSpPr>
          <p:cNvPr id="157" name="Google Shape;157;p3"/>
          <p:cNvSpPr txBox="1">
            <a:spLocks noGrp="1"/>
          </p:cNvSpPr>
          <p:nvPr>
            <p:ph type="body" idx="1"/>
          </p:nvPr>
        </p:nvSpPr>
        <p:spPr>
          <a:xfrm>
            <a:off x="247427" y="1409252"/>
            <a:ext cx="10327340" cy="5206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241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endParaRPr sz="2000" dirty="0">
              <a:solidFill>
                <a:schemeClr val="dk2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 dirty="0">
                <a:solidFill>
                  <a:schemeClr val="dk2"/>
                </a:solidFill>
              </a:rPr>
              <a:t>1. When: </a:t>
            </a:r>
            <a:endParaRPr dirty="0"/>
          </a:p>
          <a:p>
            <a:pPr marL="342900" lvl="0" indent="-22098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</a:pPr>
            <a:endParaRPr sz="2400" dirty="0">
              <a:solidFill>
                <a:schemeClr val="dk2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 dirty="0">
                <a:solidFill>
                  <a:schemeClr val="dk2"/>
                </a:solidFill>
              </a:rPr>
              <a:t>2. Who: 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endParaRPr sz="2400" dirty="0">
              <a:solidFill>
                <a:schemeClr val="dk2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 dirty="0">
                <a:solidFill>
                  <a:schemeClr val="dk2"/>
                </a:solidFill>
              </a:rPr>
              <a:t>3. Aspects of the theory: 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4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5199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rebuchet MS"/>
              <a:buNone/>
            </a:pPr>
            <a:r>
              <a:rPr lang="en-US" sz="3600">
                <a:solidFill>
                  <a:schemeClr val="dk2"/>
                </a:solidFill>
              </a:rPr>
              <a:t>Psychoanalysis Theory</a:t>
            </a:r>
            <a:endParaRPr/>
          </a:p>
        </p:txBody>
      </p:sp>
      <p:sp>
        <p:nvSpPr>
          <p:cNvPr id="163" name="Google Shape;163;p4"/>
          <p:cNvSpPr txBox="1">
            <a:spLocks noGrp="1"/>
          </p:cNvSpPr>
          <p:nvPr>
            <p:ph type="body" idx="1"/>
          </p:nvPr>
        </p:nvSpPr>
        <p:spPr>
          <a:xfrm>
            <a:off x="279699" y="1323191"/>
            <a:ext cx="10151563" cy="5152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241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endParaRPr sz="2000" dirty="0">
              <a:solidFill>
                <a:schemeClr val="dk2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 dirty="0">
                <a:solidFill>
                  <a:schemeClr val="dk2"/>
                </a:solidFill>
              </a:rPr>
              <a:t>1. When: </a:t>
            </a:r>
            <a:endParaRPr dirty="0"/>
          </a:p>
          <a:p>
            <a:pPr marL="342900" lvl="0" indent="-22098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</a:pPr>
            <a:endParaRPr sz="2400" dirty="0">
              <a:solidFill>
                <a:schemeClr val="dk2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 dirty="0">
                <a:solidFill>
                  <a:schemeClr val="dk2"/>
                </a:solidFill>
              </a:rPr>
              <a:t>2. Who: 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endParaRPr sz="2400" dirty="0">
              <a:solidFill>
                <a:schemeClr val="dk2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 dirty="0">
                <a:solidFill>
                  <a:schemeClr val="dk2"/>
                </a:solidFill>
              </a:rPr>
              <a:t>3. Aspects of the theory: 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"/>
          <p:cNvSpPr txBox="1">
            <a:spLocks noGrp="1"/>
          </p:cNvSpPr>
          <p:nvPr>
            <p:ph type="title"/>
          </p:nvPr>
        </p:nvSpPr>
        <p:spPr>
          <a:xfrm>
            <a:off x="677334" y="462580"/>
            <a:ext cx="8596668" cy="774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rebuchet MS"/>
              <a:buNone/>
            </a:pPr>
            <a:r>
              <a:rPr lang="en-US" sz="3600">
                <a:solidFill>
                  <a:schemeClr val="dk2"/>
                </a:solidFill>
              </a:rPr>
              <a:t>Clinical Theory</a:t>
            </a:r>
            <a:endParaRPr/>
          </a:p>
        </p:txBody>
      </p:sp>
      <p:sp>
        <p:nvSpPr>
          <p:cNvPr id="169" name="Google Shape;169;p5"/>
          <p:cNvSpPr txBox="1">
            <a:spLocks noGrp="1"/>
          </p:cNvSpPr>
          <p:nvPr>
            <p:ph type="body" idx="1"/>
          </p:nvPr>
        </p:nvSpPr>
        <p:spPr>
          <a:xfrm>
            <a:off x="290456" y="1312433"/>
            <a:ext cx="9963254" cy="53142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241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endParaRPr sz="2000" dirty="0">
              <a:solidFill>
                <a:schemeClr val="dk2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 dirty="0">
                <a:solidFill>
                  <a:schemeClr val="dk2"/>
                </a:solidFill>
              </a:rPr>
              <a:t>1. When: 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endParaRPr sz="2400" dirty="0">
              <a:solidFill>
                <a:schemeClr val="dk2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 dirty="0">
                <a:solidFill>
                  <a:schemeClr val="dk2"/>
                </a:solidFill>
              </a:rPr>
              <a:t>2. Who: 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 dirty="0">
                <a:solidFill>
                  <a:schemeClr val="dk2"/>
                </a:solidFill>
              </a:rPr>
              <a:t>3. Aspects of the theory: 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487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rebuchet MS"/>
              <a:buNone/>
            </a:pPr>
            <a:r>
              <a:rPr lang="en-US" sz="3600">
                <a:solidFill>
                  <a:schemeClr val="dk2"/>
                </a:solidFill>
              </a:rPr>
              <a:t>Gestalt Theory</a:t>
            </a:r>
            <a:endParaRPr/>
          </a:p>
        </p:txBody>
      </p:sp>
      <p:sp>
        <p:nvSpPr>
          <p:cNvPr id="175" name="Google Shape;175;p6"/>
          <p:cNvSpPr txBox="1">
            <a:spLocks noGrp="1"/>
          </p:cNvSpPr>
          <p:nvPr>
            <p:ph type="body" idx="1"/>
          </p:nvPr>
        </p:nvSpPr>
        <p:spPr>
          <a:xfrm>
            <a:off x="258184" y="1312433"/>
            <a:ext cx="10519308" cy="5335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241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endParaRPr sz="2000" dirty="0">
              <a:solidFill>
                <a:schemeClr val="dk2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 dirty="0">
                <a:solidFill>
                  <a:schemeClr val="dk2"/>
                </a:solidFill>
              </a:rPr>
              <a:t>1. When: </a:t>
            </a:r>
            <a:endParaRPr dirty="0"/>
          </a:p>
          <a:p>
            <a:pPr marL="342900" lvl="0" indent="-22098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</a:pPr>
            <a:endParaRPr sz="2400" dirty="0">
              <a:solidFill>
                <a:schemeClr val="dk2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 dirty="0">
                <a:solidFill>
                  <a:schemeClr val="dk2"/>
                </a:solidFill>
              </a:rPr>
              <a:t>2. Who: 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endParaRPr sz="2400" dirty="0">
              <a:solidFill>
                <a:schemeClr val="dk2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 dirty="0">
                <a:solidFill>
                  <a:schemeClr val="dk2"/>
                </a:solidFill>
              </a:rPr>
              <a:t>3. Aspects of the theory: 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None/>
            </a:pPr>
            <a:r>
              <a:rPr lang="en-US">
                <a:solidFill>
                  <a:schemeClr val="dk1"/>
                </a:solidFill>
              </a:rPr>
              <a:t>Works Cited</a:t>
            </a:r>
            <a:br>
              <a:rPr lang="en-US">
                <a:solidFill>
                  <a:schemeClr val="dk1"/>
                </a:solidFill>
              </a:rPr>
            </a:br>
            <a:br>
              <a:rPr lang="en-US">
                <a:solidFill>
                  <a:schemeClr val="dk1"/>
                </a:solidFill>
              </a:rPr>
            </a:br>
            <a:br>
              <a:rPr lang="en-US">
                <a:solidFill>
                  <a:schemeClr val="dk1"/>
                </a:solidFill>
              </a:rPr>
            </a:br>
            <a:br>
              <a:rPr lang="en-US">
                <a:solidFill>
                  <a:schemeClr val="dk1"/>
                </a:solidFill>
              </a:rPr>
            </a:br>
            <a:r>
              <a:rPr lang="en-US">
                <a:solidFill>
                  <a:schemeClr val="dk1"/>
                </a:solidFill>
              </a:rPr>
              <a:t>Connexus. Retrieved August 24, 2023 at </a:t>
            </a:r>
            <a:r>
              <a:rPr lang="en-US" sz="2800">
                <a:solidFill>
                  <a:schemeClr val="dk1"/>
                </a:solidFill>
              </a:rPr>
              <a:t>https://www.connexus.com/content/chrome/online/lessonViewer_responsive.aspx?header=true&amp;idCourse=157431&amp;idUnit=145503&amp;idLesson=3335346&amp;page=1&amp;idWebuser=5119573&amp;idSection=1897608&amp;self=False&amp;menu=off&amp;resizeWindow=true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81" name="Google Shape;181;p7"/>
          <p:cNvSpPr txBox="1">
            <a:spLocks noGrp="1"/>
          </p:cNvSpPr>
          <p:nvPr>
            <p:ph type="body" idx="1"/>
          </p:nvPr>
        </p:nvSpPr>
        <p:spPr>
          <a:xfrm>
            <a:off x="215153" y="2160589"/>
            <a:ext cx="11413863" cy="4347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85800" lvl="0" indent="-2514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endParaRPr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188</Words>
  <Application>Microsoft Office PowerPoint</Application>
  <PresentationFormat>Widescreen</PresentationFormat>
  <Paragraphs>39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Noto Sans Symbols</vt:lpstr>
      <vt:lpstr>Trebuchet MS</vt:lpstr>
      <vt:lpstr>Facet</vt:lpstr>
      <vt:lpstr>     Psychology Early Perspectives </vt:lpstr>
      <vt:lpstr>Structuralism Theory</vt:lpstr>
      <vt:lpstr>Functionalism Theory</vt:lpstr>
      <vt:lpstr>Psychoanalysis Theory</vt:lpstr>
      <vt:lpstr>Clinical Theory</vt:lpstr>
      <vt:lpstr>Gestalt Theory</vt:lpstr>
      <vt:lpstr>Works Cited    Connexus. Retrieved August 24, 2023 at https://www.connexus.com/content/chrome/online/lessonViewer_responsive.aspx?header=true&amp;idCourse=157431&amp;idUnit=145503&amp;idLesson=3335346&amp;page=1&amp;idWebuser=5119573&amp;idSection=1897608&amp;self=False&amp;menu=off&amp;resizeWindow=true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Psychology Early Perspectives </dc:title>
  <dc:creator>Amelia Dee Atalig</dc:creator>
  <cp:lastModifiedBy>Roxanne Lennon</cp:lastModifiedBy>
  <cp:revision>2</cp:revision>
  <dcterms:created xsi:type="dcterms:W3CDTF">2023-08-23T17:37:55Z</dcterms:created>
  <dcterms:modified xsi:type="dcterms:W3CDTF">2024-02-06T17:58:45Z</dcterms:modified>
</cp:coreProperties>
</file>